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notesMasterIdLst>
    <p:notesMasterId r:id="rId16"/>
  </p:notesMasterIdLst>
  <p:sldIdLst>
    <p:sldId id="256" r:id="rId2"/>
    <p:sldId id="263" r:id="rId3"/>
    <p:sldId id="257" r:id="rId4"/>
    <p:sldId id="264" r:id="rId5"/>
    <p:sldId id="258" r:id="rId6"/>
    <p:sldId id="259" r:id="rId7"/>
    <p:sldId id="265" r:id="rId8"/>
    <p:sldId id="266" r:id="rId9"/>
    <p:sldId id="267" r:id="rId10"/>
    <p:sldId id="268" r:id="rId11"/>
    <p:sldId id="271" r:id="rId12"/>
    <p:sldId id="270" r:id="rId13"/>
    <p:sldId id="272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jp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C197CE-A786-4BF1-A99F-6E7DFAC90ACF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3F4006-C2D7-4075-A590-083A52F397B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761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664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311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365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3764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593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431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1393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035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13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137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6534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2000"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D8CEC-0E14-49A5-B8DE-2DC422D6F7D8}" type="datetimeFigureOut">
              <a:rPr lang="ru-RU" smtClean="0"/>
              <a:t>16.12.2021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68FA6E-4F9C-4C1C-A6DC-D9A9C9CC39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2781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tes.google.com/site/matenatikucozru/wolfram-alpha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Relationship Id="rId4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slide" Target="slide4.xml"/><Relationship Id="rId7" Type="http://schemas.openxmlformats.org/officeDocument/2006/relationships/slide" Target="slide9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10" Type="http://schemas.openxmlformats.org/officeDocument/2006/relationships/slide" Target="slide13.xml"/><Relationship Id="rId4" Type="http://schemas.openxmlformats.org/officeDocument/2006/relationships/slide" Target="slide5.xml"/><Relationship Id="rId9" Type="http://schemas.openxmlformats.org/officeDocument/2006/relationships/slide" Target="slide1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55708" y="1958196"/>
            <a:ext cx="9144000" cy="2122354"/>
          </a:xfrm>
        </p:spPr>
        <p:txBody>
          <a:bodyPr>
            <a:noAutofit/>
          </a:bodyPr>
          <a:lstStyle/>
          <a:p>
            <a:r>
              <a:rPr lang="ru-RU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Создание многофункционального калькулятора на языке программирования </a:t>
            </a:r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Python</a:t>
            </a:r>
            <a:endParaRPr lang="ru-RU" sz="48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406769" y="4503498"/>
            <a:ext cx="9213011" cy="1655762"/>
          </a:xfrm>
        </p:spPr>
        <p:txBody>
          <a:bodyPr>
            <a:normAutofit/>
          </a:bodyPr>
          <a:lstStyle/>
          <a:p>
            <a:pPr marL="5383213" indent="-811213" algn="l"/>
            <a:r>
              <a:rPr lang="ru-RU" sz="2000" b="1" dirty="0">
                <a:solidFill>
                  <a:schemeClr val="bg2"/>
                </a:solidFill>
              </a:rPr>
              <a:t>Автор</a:t>
            </a:r>
            <a:r>
              <a:rPr lang="ru-RU" sz="2000" dirty="0">
                <a:solidFill>
                  <a:schemeClr val="bg2"/>
                </a:solidFill>
              </a:rPr>
              <a:t>: Батунов Андрей Викторович</a:t>
            </a:r>
            <a:r>
              <a:rPr lang="ru-RU" sz="2000" dirty="0" smtClean="0">
                <a:solidFill>
                  <a:schemeClr val="bg2"/>
                </a:solidFill>
              </a:rPr>
              <a:t>,</a:t>
            </a:r>
            <a:r>
              <a:rPr lang="en-US" sz="2000" dirty="0" smtClean="0">
                <a:solidFill>
                  <a:schemeClr val="bg2"/>
                </a:solidFill>
              </a:rPr>
              <a:t> </a:t>
            </a:r>
            <a:r>
              <a:rPr lang="ru-RU" sz="2000" dirty="0">
                <a:solidFill>
                  <a:schemeClr val="bg2"/>
                </a:solidFill>
              </a:rPr>
              <a:t/>
            </a:r>
            <a:br>
              <a:rPr lang="ru-RU" sz="2000" dirty="0">
                <a:solidFill>
                  <a:schemeClr val="bg2"/>
                </a:solidFill>
              </a:rPr>
            </a:br>
            <a:r>
              <a:rPr lang="ru-RU" sz="2000" dirty="0" smtClean="0">
                <a:solidFill>
                  <a:schemeClr val="bg2"/>
                </a:solidFill>
              </a:rPr>
              <a:t>ученик 11М класса</a:t>
            </a:r>
          </a:p>
          <a:p>
            <a:pPr marL="5383213" indent="-1708150" algn="l"/>
            <a:r>
              <a:rPr lang="ru-RU" sz="2000" b="1" dirty="0" smtClean="0">
                <a:solidFill>
                  <a:schemeClr val="bg2"/>
                </a:solidFill>
              </a:rPr>
              <a:t>Руководитель</a:t>
            </a:r>
            <a:r>
              <a:rPr lang="en-US" sz="2000" dirty="0" smtClean="0">
                <a:solidFill>
                  <a:schemeClr val="bg2"/>
                </a:solidFill>
              </a:rPr>
              <a:t>: </a:t>
            </a:r>
            <a:r>
              <a:rPr lang="ru-RU" sz="2000" dirty="0" smtClean="0">
                <a:solidFill>
                  <a:schemeClr val="bg2"/>
                </a:solidFill>
              </a:rPr>
              <a:t>Батунова Галина Вячеславовна,</a:t>
            </a:r>
            <a:br>
              <a:rPr lang="ru-RU" sz="2000" dirty="0" smtClean="0">
                <a:solidFill>
                  <a:schemeClr val="bg2"/>
                </a:solidFill>
              </a:rPr>
            </a:br>
            <a:r>
              <a:rPr lang="ru-RU" sz="2000" dirty="0" smtClean="0">
                <a:solidFill>
                  <a:schemeClr val="bg2"/>
                </a:solidFill>
              </a:rPr>
              <a:t>учитель информатики, ВКК</a:t>
            </a:r>
            <a:endParaRPr lang="ru-RU" sz="2000" dirty="0">
              <a:solidFill>
                <a:schemeClr val="bg2"/>
              </a:solidFill>
            </a:endParaRPr>
          </a:p>
        </p:txBody>
      </p:sp>
      <p:sp>
        <p:nvSpPr>
          <p:cNvPr id="4" name="Управляющая кнопка: далее 3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610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8192069" cy="1600200"/>
          </a:xfrm>
        </p:spPr>
        <p:txBody>
          <a:bodyPr>
            <a:noAutofit/>
          </a:bodyPr>
          <a:lstStyle/>
          <a:p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Функции </a:t>
            </a:r>
            <a:r>
              <a:rPr lang="ru-RU" sz="4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и синтаксис Wolfram|Alpha</a:t>
            </a:r>
            <a:r>
              <a:rPr lang="ru-RU" sz="4000" dirty="0"/>
              <a:t/>
            </a:r>
            <a:br>
              <a:rPr lang="ru-RU" sz="4000" dirty="0"/>
            </a:br>
            <a:endParaRPr lang="ru-RU" sz="4000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613" y="2057400"/>
            <a:ext cx="4876627" cy="3135702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284967" cy="381158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ru-RU" sz="2000" dirty="0" smtClean="0">
                <a:solidFill>
                  <a:schemeClr val="bg1"/>
                </a:solidFill>
              </a:rPr>
              <a:t>Решение уравнений, неравенств.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000" dirty="0">
                <a:solidFill>
                  <a:schemeClr val="bg1"/>
                </a:solidFill>
              </a:rPr>
              <a:t>Решение различных систем уравнений, неравенств и уравнений.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000" dirty="0">
                <a:solidFill>
                  <a:schemeClr val="bg1"/>
                </a:solidFill>
              </a:rPr>
              <a:t>Построение графиков функций.</a:t>
            </a:r>
          </a:p>
          <a:p>
            <a:pPr marL="342900" lvl="0" indent="-342900">
              <a:buFont typeface="+mj-lt"/>
              <a:buAutoNum type="arabicPeriod"/>
            </a:pPr>
            <a:r>
              <a:rPr lang="ru-RU" sz="2000" dirty="0">
                <a:solidFill>
                  <a:schemeClr val="bg1"/>
                </a:solidFill>
              </a:rPr>
              <a:t>Математический анализ</a:t>
            </a:r>
            <a:r>
              <a:rPr lang="ru-RU" sz="2000" dirty="0" smtClean="0">
                <a:solidFill>
                  <a:schemeClr val="bg1"/>
                </a:solidFill>
              </a:rPr>
              <a:t>.</a:t>
            </a:r>
          </a:p>
          <a:p>
            <a:pPr lvl="0"/>
            <a:endParaRPr lang="ru-RU" dirty="0"/>
          </a:p>
          <a:p>
            <a:pPr marL="342900" indent="-342900">
              <a:buFont typeface="+mj-lt"/>
              <a:buAutoNum type="arabicPeriod"/>
            </a:pPr>
            <a:endParaRPr lang="ru-RU" dirty="0" smtClean="0"/>
          </a:p>
          <a:p>
            <a:pPr marL="342900" indent="-342900">
              <a:buFont typeface="+mj-lt"/>
              <a:buAutoNum type="arabicPeriod"/>
            </a:pP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7315374" y="5193102"/>
            <a:ext cx="40973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u="sng" dirty="0">
                <a:hlinkClick r:id="rId3"/>
              </a:rPr>
              <a:t>https</a:t>
            </a:r>
            <a:r>
              <a:rPr lang="ru-RU" sz="1100" u="sng" dirty="0">
                <a:hlinkClick r:id="rId3"/>
              </a:rPr>
              <a:t>://</a:t>
            </a:r>
            <a:r>
              <a:rPr lang="en-US" sz="1100" u="sng" dirty="0">
                <a:hlinkClick r:id="rId3"/>
              </a:rPr>
              <a:t>www</a:t>
            </a:r>
            <a:r>
              <a:rPr lang="ru-RU" sz="1100" u="sng" dirty="0">
                <a:hlinkClick r:id="rId3"/>
              </a:rPr>
              <a:t>.</a:t>
            </a:r>
            <a:r>
              <a:rPr lang="en-US" sz="1100" u="sng" dirty="0">
                <a:hlinkClick r:id="rId3"/>
              </a:rPr>
              <a:t>sites</a:t>
            </a:r>
            <a:r>
              <a:rPr lang="ru-RU" sz="1100" u="sng" dirty="0">
                <a:hlinkClick r:id="rId3"/>
              </a:rPr>
              <a:t>.</a:t>
            </a:r>
            <a:r>
              <a:rPr lang="en-US" sz="1100" u="sng" dirty="0">
                <a:hlinkClick r:id="rId3"/>
              </a:rPr>
              <a:t>google</a:t>
            </a:r>
            <a:r>
              <a:rPr lang="ru-RU" sz="1100" u="sng" dirty="0">
                <a:hlinkClick r:id="rId3"/>
              </a:rPr>
              <a:t>.</a:t>
            </a:r>
            <a:r>
              <a:rPr lang="en-US" sz="1100" u="sng" dirty="0">
                <a:hlinkClick r:id="rId3"/>
              </a:rPr>
              <a:t>com</a:t>
            </a:r>
            <a:r>
              <a:rPr lang="ru-RU" sz="1100" u="sng" dirty="0">
                <a:hlinkClick r:id="rId3"/>
              </a:rPr>
              <a:t>/</a:t>
            </a:r>
            <a:r>
              <a:rPr lang="en-US" sz="1100" u="sng" dirty="0">
                <a:hlinkClick r:id="rId3"/>
              </a:rPr>
              <a:t>site</a:t>
            </a:r>
            <a:r>
              <a:rPr lang="ru-RU" sz="1100" u="sng" dirty="0">
                <a:hlinkClick r:id="rId3"/>
              </a:rPr>
              <a:t>/</a:t>
            </a:r>
            <a:r>
              <a:rPr lang="en-US" sz="1100" u="sng" dirty="0" err="1">
                <a:hlinkClick r:id="rId3"/>
              </a:rPr>
              <a:t>matenatikucozru</a:t>
            </a:r>
            <a:r>
              <a:rPr lang="ru-RU" sz="1100" u="sng" dirty="0">
                <a:hlinkClick r:id="rId3"/>
              </a:rPr>
              <a:t>/</a:t>
            </a:r>
            <a:r>
              <a:rPr lang="en-US" sz="1100" u="sng" dirty="0">
                <a:hlinkClick r:id="rId3"/>
              </a:rPr>
              <a:t>wolfram</a:t>
            </a:r>
            <a:r>
              <a:rPr lang="ru-RU" sz="1100" u="sng" dirty="0">
                <a:hlinkClick r:id="rId3"/>
              </a:rPr>
              <a:t>-</a:t>
            </a:r>
            <a:r>
              <a:rPr lang="en-US" sz="1100" u="sng" dirty="0">
                <a:hlinkClick r:id="rId3"/>
              </a:rPr>
              <a:t>alpha</a:t>
            </a:r>
            <a:endParaRPr lang="ru-RU" sz="1100" dirty="0"/>
          </a:p>
        </p:txBody>
      </p:sp>
      <p:sp>
        <p:nvSpPr>
          <p:cNvPr id="7" name="Управляющая кнопка: в начало 6">
            <a:hlinkClick r:id="rId4" action="ppaction://hlinksldjump" highlightClick="1"/>
          </p:cNvPr>
          <p:cNvSpPr/>
          <p:nvPr/>
        </p:nvSpPr>
        <p:spPr>
          <a:xfrm>
            <a:off x="10599290" y="6159261"/>
            <a:ext cx="396815" cy="396815"/>
          </a:xfrm>
          <a:prstGeom prst="actionButtonBeginning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367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1014990"/>
            <a:ext cx="5561012" cy="616789"/>
          </a:xfrm>
        </p:spPr>
        <p:txBody>
          <a:bodyPr/>
          <a:lstStyle/>
          <a:p>
            <a:r>
              <a:rPr lang="ru-RU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Модули. Модуль </a:t>
            </a:r>
            <a:r>
              <a:rPr lang="en-US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Tkinter</a:t>
            </a:r>
            <a:endParaRPr lang="ru-RU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48446" y="1323385"/>
            <a:ext cx="2449902" cy="4545603"/>
          </a:xfrm>
          <a:prstGeom prst="rect">
            <a:avLst/>
          </a:prstGeo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1162" y="2057400"/>
            <a:ext cx="6906733" cy="3811588"/>
          </a:xfrm>
        </p:spPr>
        <p:txBody>
          <a:bodyPr>
            <a:normAutofit/>
          </a:bodyPr>
          <a:lstStyle/>
          <a:p>
            <a:pPr algn="just"/>
            <a:r>
              <a:rPr lang="ru-RU" sz="2000" dirty="0">
                <a:solidFill>
                  <a:schemeClr val="bg1"/>
                </a:solidFill>
              </a:rPr>
              <a:t>Модулем Python может быть любой программный </a:t>
            </a:r>
            <a:r>
              <a:rPr lang="ru-RU" sz="2000" dirty="0" smtClean="0">
                <a:solidFill>
                  <a:schemeClr val="bg1"/>
                </a:solidFill>
              </a:rPr>
              <a:t>файл. </a:t>
            </a:r>
            <a:r>
              <a:rPr lang="ru-RU" sz="2000" dirty="0">
                <a:solidFill>
                  <a:schemeClr val="bg1"/>
                </a:solidFill>
              </a:rPr>
              <a:t>Модуль </a:t>
            </a:r>
            <a:r>
              <a:rPr lang="en-US" sz="2000" b="1" dirty="0">
                <a:solidFill>
                  <a:schemeClr val="bg1"/>
                </a:solidFill>
              </a:rPr>
              <a:t>Tkinter</a:t>
            </a:r>
            <a:r>
              <a:rPr lang="ru-RU" sz="2000" dirty="0">
                <a:solidFill>
                  <a:schemeClr val="bg1"/>
                </a:solidFill>
              </a:rPr>
              <a:t> – один из модулей, позволяющих работать с интерфейсом программы</a:t>
            </a:r>
            <a:r>
              <a:rPr lang="ru-RU" sz="2000" dirty="0" smtClean="0">
                <a:solidFill>
                  <a:schemeClr val="bg1"/>
                </a:solidFill>
              </a:rPr>
              <a:t>. Главный недостаток </a:t>
            </a:r>
            <a:r>
              <a:rPr lang="en-US" sz="2000" dirty="0" smtClean="0">
                <a:solidFill>
                  <a:schemeClr val="bg1"/>
                </a:solidFill>
              </a:rPr>
              <a:t>Tkinter – </a:t>
            </a:r>
            <a:r>
              <a:rPr lang="ru-RU" sz="2000" dirty="0" smtClean="0">
                <a:solidFill>
                  <a:schemeClr val="bg1"/>
                </a:solidFill>
              </a:rPr>
              <a:t>устаревший интерфейс.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8023018" y="5868988"/>
            <a:ext cx="244990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Программный </a:t>
            </a:r>
            <a:r>
              <a:rPr lang="ru-RU" sz="1100" dirty="0" smtClean="0">
                <a:solidFill>
                  <a:schemeClr val="bg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интерфейс многофункционального калькулятора</a:t>
            </a:r>
            <a:endParaRPr lang="ru-RU" sz="1100" dirty="0">
              <a:solidFill>
                <a:schemeClr val="bg1"/>
              </a:solidFill>
              <a:cs typeface="Times New Roman" panose="02020603050405020304" pitchFamily="18" charset="0"/>
            </a:endParaRPr>
          </a:p>
        </p:txBody>
      </p:sp>
      <p:sp>
        <p:nvSpPr>
          <p:cNvPr id="7" name="Управляющая кнопка: в начало 6">
            <a:hlinkClick r:id="rId3" action="ppaction://hlinksldjump" highlightClick="1"/>
          </p:cNvPr>
          <p:cNvSpPr/>
          <p:nvPr/>
        </p:nvSpPr>
        <p:spPr>
          <a:xfrm>
            <a:off x="10599290" y="6159261"/>
            <a:ext cx="396815" cy="396815"/>
          </a:xfrm>
          <a:prstGeom prst="actionButtonBeginning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6217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Технологическая карта многофункционального </a:t>
            </a:r>
            <a:r>
              <a:rPr lang="ru-RU" sz="4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калькулятора</a:t>
            </a:r>
            <a:endParaRPr lang="ru-RU" sz="4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687" y="1825625"/>
            <a:ext cx="6864448" cy="4178360"/>
          </a:xfrm>
        </p:spPr>
      </p:pic>
      <p:sp>
        <p:nvSpPr>
          <p:cNvPr id="5" name="Управляющая кнопка: в начало 4">
            <a:hlinkClick r:id="rId3" action="ppaction://hlinksldjump" highlightClick="1"/>
          </p:cNvPr>
          <p:cNvSpPr/>
          <p:nvPr/>
        </p:nvSpPr>
        <p:spPr>
          <a:xfrm>
            <a:off x="10599290" y="6159261"/>
            <a:ext cx="396815" cy="396815"/>
          </a:xfrm>
          <a:prstGeom prst="actionButtonBeginning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768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Выводы</a:t>
            </a:r>
            <a:endParaRPr lang="ru-RU" sz="4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721196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ru-RU" dirty="0" smtClean="0">
                <a:solidFill>
                  <a:schemeClr val="bg1"/>
                </a:solidFill>
              </a:rPr>
              <a:t>Актуальность продукта – самый важный аспект работы программиста. Предполагается, что «Калькулятором+» будут пользоваться в основном школьники и студенты, но он может быть полезен в любой сфере, связанной с математикой. Программа устраняет проблему </a:t>
            </a:r>
            <a:r>
              <a:rPr lang="ru-RU" dirty="0">
                <a:solidFill>
                  <a:schemeClr val="bg1"/>
                </a:solidFill>
              </a:rPr>
              <a:t>ограниченности функций обычного калькулятора, тем самым подтверждая выдвинутую гипотезу.</a:t>
            </a:r>
          </a:p>
        </p:txBody>
      </p:sp>
      <p:sp>
        <p:nvSpPr>
          <p:cNvPr id="4" name="Управляющая кнопка: в начало 3">
            <a:hlinkClick r:id="rId2" action="ppaction://hlinksldjump" highlightClick="1"/>
          </p:cNvPr>
          <p:cNvSpPr/>
          <p:nvPr/>
        </p:nvSpPr>
        <p:spPr>
          <a:xfrm>
            <a:off x="10599290" y="6159261"/>
            <a:ext cx="396815" cy="396815"/>
          </a:xfrm>
          <a:prstGeom prst="actionButtonBeginning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Управляющая кнопка: далее 4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3569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33194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СПАСИБО ЗА ВНИМАНИЕ!</a:t>
            </a:r>
            <a:endParaRPr lang="ru-RU" sz="6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5879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629819"/>
            <a:ext cx="10515600" cy="816694"/>
          </a:xfrm>
        </p:spPr>
        <p:txBody>
          <a:bodyPr>
            <a:normAutofit/>
          </a:bodyPr>
          <a:lstStyle/>
          <a:p>
            <a:r>
              <a:rPr lang="ru-RU" sz="4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Содержание</a:t>
            </a:r>
            <a:endParaRPr lang="ru-RU" sz="48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27217"/>
            <a:ext cx="10515600" cy="4351338"/>
          </a:xfrm>
        </p:spPr>
        <p:txBody>
          <a:bodyPr>
            <a:normAutofit/>
          </a:bodyPr>
          <a:lstStyle/>
          <a:p>
            <a:pPr algn="just"/>
            <a:r>
              <a:rPr lang="ru-RU" sz="2400" dirty="0" smtClean="0">
                <a:solidFill>
                  <a:schemeClr val="bg2"/>
                </a:solidFill>
                <a:hlinkClick r:id="rId2" action="ppaction://hlinksldjump"/>
              </a:rPr>
              <a:t>Актуальность</a:t>
            </a:r>
          </a:p>
          <a:p>
            <a:pPr algn="just"/>
            <a:r>
              <a:rPr lang="ru-RU" sz="2400" dirty="0" smtClean="0">
                <a:solidFill>
                  <a:schemeClr val="bg2"/>
                </a:solidFill>
                <a:hlinkClick r:id="rId3" action="ppaction://hlinksldjump"/>
              </a:rPr>
              <a:t>Гипотеза</a:t>
            </a:r>
            <a:endParaRPr lang="ru-RU" sz="2400" dirty="0" smtClean="0">
              <a:solidFill>
                <a:schemeClr val="bg2"/>
              </a:solidFill>
              <a:hlinkClick r:id="rId2" action="ppaction://hlinksldjump"/>
            </a:endParaRPr>
          </a:p>
          <a:p>
            <a:pPr algn="just"/>
            <a:r>
              <a:rPr lang="ru-RU" sz="2400" dirty="0" smtClean="0">
                <a:solidFill>
                  <a:schemeClr val="bg2"/>
                </a:solidFill>
                <a:hlinkClick r:id="rId4" action="ppaction://hlinksldjump"/>
              </a:rPr>
              <a:t>Цель проекта</a:t>
            </a:r>
            <a:endParaRPr lang="ru-RU" sz="2400" dirty="0" smtClean="0">
              <a:solidFill>
                <a:schemeClr val="bg2"/>
              </a:solidFill>
              <a:hlinkClick r:id="rId2" action="ppaction://hlinksldjump"/>
            </a:endParaRPr>
          </a:p>
          <a:p>
            <a:pPr algn="just"/>
            <a:r>
              <a:rPr lang="ru-RU" sz="2400" dirty="0" smtClean="0">
                <a:solidFill>
                  <a:schemeClr val="bg2"/>
                </a:solidFill>
                <a:hlinkClick r:id="rId5" action="ppaction://hlinksldjump"/>
              </a:rPr>
              <a:t>Задачи проекта</a:t>
            </a:r>
            <a:endParaRPr lang="ru-RU" sz="2400" dirty="0">
              <a:solidFill>
                <a:schemeClr val="bg2"/>
              </a:solidFill>
              <a:hlinkClick r:id="rId2" action="ppaction://hlinksldjump"/>
            </a:endParaRPr>
          </a:p>
          <a:p>
            <a:pPr algn="just"/>
            <a:r>
              <a:rPr lang="ru-RU" sz="2400" dirty="0" smtClean="0">
                <a:solidFill>
                  <a:schemeClr val="bg2"/>
                </a:solidFill>
                <a:hlinkClick r:id="rId6" action="ppaction://hlinksldjump"/>
              </a:rPr>
              <a:t>Введение в программирование. Особенности </a:t>
            </a:r>
            <a:r>
              <a:rPr lang="en-US" sz="2400" dirty="0" smtClean="0">
                <a:solidFill>
                  <a:schemeClr val="bg2"/>
                </a:solidFill>
                <a:hlinkClick r:id="rId6" action="ppaction://hlinksldjump"/>
              </a:rPr>
              <a:t>Python</a:t>
            </a:r>
            <a:endParaRPr lang="en-US" sz="2400" dirty="0" smtClean="0">
              <a:solidFill>
                <a:schemeClr val="bg2"/>
              </a:solidFill>
              <a:hlinkClick r:id="rId2" action="ppaction://hlinksldjump"/>
            </a:endParaRPr>
          </a:p>
          <a:p>
            <a:pPr algn="just"/>
            <a:r>
              <a:rPr lang="ru-RU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7" action="ppaction://hlinksldjump"/>
              </a:rPr>
              <a:t>Вычислительный интеллект </a:t>
            </a:r>
            <a:r>
              <a:rPr lang="ru-RU" sz="2400" dirty="0" err="1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7" action="ppaction://hlinksldjump"/>
              </a:rPr>
              <a:t>Wolfram|Alpha</a:t>
            </a:r>
            <a:endParaRPr lang="ru-RU" sz="2400" dirty="0" smtClean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just"/>
            <a:r>
              <a:rPr lang="ru-RU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8" action="ppaction://hlinksldjump"/>
              </a:rPr>
              <a:t>Модули. Модуль </a:t>
            </a:r>
            <a:r>
              <a:rPr lang="en-US" sz="2400" dirty="0" err="1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8" action="ppaction://hlinksldjump"/>
              </a:rPr>
              <a:t>Tkinter</a:t>
            </a:r>
            <a:endParaRPr lang="en-US" sz="2400" dirty="0" smtClean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just"/>
            <a:r>
              <a:rPr lang="ru-RU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9" action="ppaction://hlinksldjump"/>
              </a:rPr>
              <a:t>Технологическая карта многофункционального </a:t>
            </a:r>
            <a:r>
              <a:rPr lang="ru-RU" sz="24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9" action="ppaction://hlinksldjump"/>
              </a:rPr>
              <a:t>калькулятора</a:t>
            </a:r>
            <a:endParaRPr lang="en-US" sz="2400" dirty="0" smtClean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just"/>
            <a:r>
              <a:rPr lang="ru-RU" sz="24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10" action="ppaction://hlinksldjump"/>
              </a:rPr>
              <a:t>Выводы</a:t>
            </a:r>
            <a:endParaRPr lang="ru-RU" sz="2000" dirty="0" smtClean="0">
              <a:solidFill>
                <a:schemeClr val="bg2"/>
              </a:solidFill>
            </a:endParaRPr>
          </a:p>
          <a:p>
            <a:endParaRPr lang="ru-RU" dirty="0"/>
          </a:p>
        </p:txBody>
      </p:sp>
      <p:sp>
        <p:nvSpPr>
          <p:cNvPr id="5" name="Управляющая кнопка: далее 4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Управляющая кнопка: настраиваемая 3">
            <a:hlinkClick r:id="" action="ppaction://hlinkshowjump?jump=lastslide" highlightClick="1"/>
          </p:cNvPr>
          <p:cNvSpPr/>
          <p:nvPr/>
        </p:nvSpPr>
        <p:spPr>
          <a:xfrm>
            <a:off x="10635233" y="6159259"/>
            <a:ext cx="428295" cy="396815"/>
          </a:xfrm>
          <a:prstGeom prst="actionButtonBlank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258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276045"/>
            <a:ext cx="3932237" cy="1600200"/>
          </a:xfrm>
        </p:spPr>
        <p:txBody>
          <a:bodyPr>
            <a:normAutofit/>
          </a:bodyPr>
          <a:lstStyle/>
          <a:p>
            <a:r>
              <a:rPr lang="ru-RU" sz="4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Актуальность</a:t>
            </a:r>
            <a:endParaRPr lang="ru-RU" sz="48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050" name="Picture 2" descr="https://avatars.mds.yandex.net/get-zen_doc/3001030/pub_5edf999e37df737ac67a4717_5edf9dff11864874ba429397/scale_120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78570" y="1271946"/>
            <a:ext cx="61722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258423" cy="3811588"/>
          </a:xfrm>
        </p:spPr>
        <p:txBody>
          <a:bodyPr>
            <a:normAutofit/>
          </a:bodyPr>
          <a:lstStyle/>
          <a:p>
            <a:pPr algn="just"/>
            <a:r>
              <a:rPr lang="ru-RU" sz="2400" dirty="0">
                <a:solidFill>
                  <a:schemeClr val="bg1"/>
                </a:solidFill>
              </a:rPr>
              <a:t>Широкий перечень программного обеспечения захватывает практически все сферы быта - от работы до досуга и даже личной жизни. Таким </a:t>
            </a:r>
            <a:r>
              <a:rPr lang="ru-RU" sz="2400" dirty="0" smtClean="0">
                <a:solidFill>
                  <a:schemeClr val="bg1"/>
                </a:solidFill>
              </a:rPr>
              <a:t>образом, </a:t>
            </a:r>
            <a:r>
              <a:rPr lang="ru-RU" sz="2400" dirty="0">
                <a:solidFill>
                  <a:schemeClr val="bg1"/>
                </a:solidFill>
              </a:rPr>
              <a:t>каждый пользователь не представляет своего обычного дня без использования программ и приложений.</a:t>
            </a:r>
          </a:p>
          <a:p>
            <a:pPr algn="just"/>
            <a:endParaRPr lang="ru-RU" sz="2400" dirty="0"/>
          </a:p>
        </p:txBody>
      </p:sp>
      <p:sp>
        <p:nvSpPr>
          <p:cNvPr id="5" name="Управляющая кнопка: в начало 4">
            <a:hlinkClick r:id="rId4" action="ppaction://hlinksldjump" highlightClick="1"/>
          </p:cNvPr>
          <p:cNvSpPr/>
          <p:nvPr/>
        </p:nvSpPr>
        <p:spPr>
          <a:xfrm>
            <a:off x="10599290" y="6159261"/>
            <a:ext cx="396815" cy="396815"/>
          </a:xfrm>
          <a:prstGeom prst="actionButtonBeginning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далее 6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9943937" y="5380588"/>
            <a:ext cx="17075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</a:rPr>
              <a:t>https://yandex.ru/images/</a:t>
            </a:r>
          </a:p>
        </p:txBody>
      </p:sp>
    </p:spTree>
    <p:extLst>
      <p:ext uri="{BB962C8B-B14F-4D97-AF65-F5344CB8AC3E}">
        <p14:creationId xmlns:p14="http://schemas.microsoft.com/office/powerpoint/2010/main" val="3284661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27804"/>
            <a:ext cx="3932237" cy="1600200"/>
          </a:xfrm>
        </p:spPr>
        <p:txBody>
          <a:bodyPr>
            <a:normAutofit/>
          </a:bodyPr>
          <a:lstStyle/>
          <a:p>
            <a:r>
              <a:rPr lang="ru-RU" sz="4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Гипотеза</a:t>
            </a:r>
            <a:endParaRPr lang="ru-RU" sz="48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5122" name="Picture 2" descr="https://avatars.mds.yandex.net/get-zen_doc/1873182/pub_60057ab1ee9f25022b7fd805_6006e7d8ee9f25022bdd9688/scale_120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85" r="7785"/>
          <a:stretch>
            <a:fillRect/>
          </a:stretch>
        </p:blipFill>
        <p:spPr bwMode="auto">
          <a:xfrm>
            <a:off x="6137878" y="1250831"/>
            <a:ext cx="5505022" cy="434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145078"/>
            <a:ext cx="5052054" cy="4410997"/>
          </a:xfrm>
        </p:spPr>
        <p:txBody>
          <a:bodyPr>
            <a:normAutofit/>
          </a:bodyPr>
          <a:lstStyle/>
          <a:p>
            <a:pPr algn="just"/>
            <a:r>
              <a:rPr lang="ru-RU" sz="2400" dirty="0" smtClean="0">
                <a:solidFill>
                  <a:schemeClr val="bg2"/>
                </a:solidFill>
              </a:rPr>
              <a:t>Создание </a:t>
            </a:r>
            <a:r>
              <a:rPr lang="ru-RU" sz="2400" dirty="0">
                <a:solidFill>
                  <a:schemeClr val="bg2"/>
                </a:solidFill>
              </a:rPr>
              <a:t>программы и реализация всего ее функционала способствует устранению проблем с решением некоторых алгебраических, тригонометрических, показательных уравнений или </a:t>
            </a:r>
            <a:r>
              <a:rPr lang="ru-RU" sz="2400" dirty="0" smtClean="0">
                <a:solidFill>
                  <a:schemeClr val="bg2"/>
                </a:solidFill>
              </a:rPr>
              <a:t>неравенств.</a:t>
            </a:r>
            <a:endParaRPr lang="ru-RU" sz="2400" dirty="0">
              <a:solidFill>
                <a:schemeClr val="bg2"/>
              </a:solidFill>
            </a:endParaRPr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Управляющая кнопка: в начало 8">
            <a:hlinkClick r:id="rId4" action="ppaction://hlinksldjump" highlightClick="1"/>
          </p:cNvPr>
          <p:cNvSpPr/>
          <p:nvPr/>
        </p:nvSpPr>
        <p:spPr>
          <a:xfrm>
            <a:off x="10599290" y="6159261"/>
            <a:ext cx="396815" cy="396815"/>
          </a:xfrm>
          <a:prstGeom prst="actionButtonBeginning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10064707" y="5597645"/>
            <a:ext cx="17075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</a:rPr>
              <a:t>https://yandex.ru/images/</a:t>
            </a:r>
          </a:p>
        </p:txBody>
      </p:sp>
    </p:spTree>
    <p:extLst>
      <p:ext uri="{BB962C8B-B14F-4D97-AF65-F5344CB8AC3E}">
        <p14:creationId xmlns:p14="http://schemas.microsoft.com/office/powerpoint/2010/main" val="184889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25513" y="899071"/>
            <a:ext cx="3998222" cy="795487"/>
          </a:xfrm>
        </p:spPr>
        <p:txBody>
          <a:bodyPr>
            <a:normAutofit/>
          </a:bodyPr>
          <a:lstStyle/>
          <a:p>
            <a:r>
              <a:rPr lang="ru-RU" sz="48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Цель проекта</a:t>
            </a:r>
            <a:endParaRPr lang="ru-RU" sz="48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4098" name="Picture 2" descr="https://avatars.mds.yandex.net/get-zen_doc/3533726/pub_60409f5e0ea3ae5d4c3e80da_60409f980ea3ae5d4c3f05ef/scale_1200"/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85" r="7785"/>
          <a:stretch>
            <a:fillRect/>
          </a:stretch>
        </p:blipFill>
        <p:spPr bwMode="auto">
          <a:xfrm>
            <a:off x="568821" y="1084489"/>
            <a:ext cx="5511200" cy="435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425512" y="1912263"/>
            <a:ext cx="5384049" cy="3811588"/>
          </a:xfrm>
        </p:spPr>
        <p:txBody>
          <a:bodyPr>
            <a:normAutofit/>
          </a:bodyPr>
          <a:lstStyle/>
          <a:p>
            <a:pPr algn="just"/>
            <a:r>
              <a:rPr lang="ru-RU" sz="2400" dirty="0">
                <a:solidFill>
                  <a:schemeClr val="bg2"/>
                </a:solidFill>
              </a:rPr>
              <a:t>Р</a:t>
            </a:r>
            <a:r>
              <a:rPr lang="ru-RU" sz="2400" dirty="0" smtClean="0">
                <a:solidFill>
                  <a:schemeClr val="bg2"/>
                </a:solidFill>
              </a:rPr>
              <a:t>азработка приложения, выполняющего все </a:t>
            </a:r>
            <a:r>
              <a:rPr lang="ru-RU" sz="2400" dirty="0">
                <a:solidFill>
                  <a:schemeClr val="bg2"/>
                </a:solidFill>
              </a:rPr>
              <a:t>способности многофункционального калькулятора, на языке программирования </a:t>
            </a:r>
            <a:r>
              <a:rPr lang="en-US" sz="2400" dirty="0">
                <a:solidFill>
                  <a:schemeClr val="bg2"/>
                </a:solidFill>
              </a:rPr>
              <a:t>Python</a:t>
            </a:r>
            <a:r>
              <a:rPr lang="ru-RU" sz="2400" dirty="0">
                <a:solidFill>
                  <a:schemeClr val="bg2"/>
                </a:solidFill>
              </a:rPr>
              <a:t>.</a:t>
            </a:r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Управляющая кнопка: в начало 8">
            <a:hlinkClick r:id="rId4" action="ppaction://hlinksldjump" highlightClick="1"/>
          </p:cNvPr>
          <p:cNvSpPr/>
          <p:nvPr/>
        </p:nvSpPr>
        <p:spPr>
          <a:xfrm>
            <a:off x="10599290" y="6159261"/>
            <a:ext cx="396815" cy="396815"/>
          </a:xfrm>
          <a:prstGeom prst="actionButtonBeginning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491183" y="5436183"/>
            <a:ext cx="17075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</a:rPr>
              <a:t>https://yandex.ru/images/</a:t>
            </a:r>
          </a:p>
        </p:txBody>
      </p:sp>
    </p:spTree>
    <p:extLst>
      <p:ext uri="{BB962C8B-B14F-4D97-AF65-F5344CB8AC3E}">
        <p14:creationId xmlns:p14="http://schemas.microsoft.com/office/powerpoint/2010/main" val="2792128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Задачи проекта: 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z="2400" dirty="0">
                <a:solidFill>
                  <a:schemeClr val="bg1"/>
                </a:solidFill>
              </a:rPr>
              <a:t>Изучение теоретического материала в сфере программирования на языке </a:t>
            </a:r>
            <a:r>
              <a:rPr lang="en-US" sz="2400" dirty="0">
                <a:solidFill>
                  <a:schemeClr val="bg1"/>
                </a:solidFill>
              </a:rPr>
              <a:t>Python</a:t>
            </a:r>
            <a:r>
              <a:rPr lang="ru-RU" sz="2400" dirty="0">
                <a:solidFill>
                  <a:schemeClr val="bg1"/>
                </a:solidFill>
              </a:rPr>
              <a:t>.</a:t>
            </a:r>
          </a:p>
          <a:p>
            <a:pPr lvl="0"/>
            <a:r>
              <a:rPr lang="ru-RU" sz="2400" dirty="0" smtClean="0">
                <a:solidFill>
                  <a:schemeClr val="bg1"/>
                </a:solidFill>
              </a:rPr>
              <a:t>Знакомство </a:t>
            </a:r>
            <a:r>
              <a:rPr lang="ru-RU" sz="2400" dirty="0">
                <a:solidFill>
                  <a:schemeClr val="bg1"/>
                </a:solidFill>
              </a:rPr>
              <a:t>с вычислительным интеллектом </a:t>
            </a:r>
            <a:r>
              <a:rPr lang="en-US" sz="2400" dirty="0">
                <a:solidFill>
                  <a:schemeClr val="bg1"/>
                </a:solidFill>
              </a:rPr>
              <a:t>Wolfram</a:t>
            </a:r>
            <a:r>
              <a:rPr lang="ru-RU" sz="2400" dirty="0">
                <a:solidFill>
                  <a:schemeClr val="bg1"/>
                </a:solidFill>
              </a:rPr>
              <a:t>|</a:t>
            </a:r>
            <a:r>
              <a:rPr lang="en-US" sz="2400" dirty="0">
                <a:solidFill>
                  <a:schemeClr val="bg1"/>
                </a:solidFill>
              </a:rPr>
              <a:t>Alpha</a:t>
            </a:r>
            <a:r>
              <a:rPr lang="ru-RU" sz="2400" dirty="0">
                <a:solidFill>
                  <a:schemeClr val="bg1"/>
                </a:solidFill>
              </a:rPr>
              <a:t>.</a:t>
            </a:r>
          </a:p>
          <a:p>
            <a:pPr algn="just"/>
            <a:r>
              <a:rPr lang="ru-RU" sz="2400" dirty="0" smtClean="0">
                <a:solidFill>
                  <a:schemeClr val="bg2"/>
                </a:solidFill>
              </a:rPr>
              <a:t>Создание </a:t>
            </a:r>
            <a:r>
              <a:rPr lang="ru-RU" sz="2400" dirty="0">
                <a:solidFill>
                  <a:schemeClr val="bg2"/>
                </a:solidFill>
              </a:rPr>
              <a:t>многофункционального калькулятора на языке </a:t>
            </a:r>
            <a:r>
              <a:rPr lang="en-US" sz="2400" dirty="0">
                <a:solidFill>
                  <a:schemeClr val="bg2"/>
                </a:solidFill>
              </a:rPr>
              <a:t>Python</a:t>
            </a:r>
            <a:r>
              <a:rPr lang="ru-RU" sz="2400" dirty="0" smtClean="0">
                <a:solidFill>
                  <a:schemeClr val="bg2"/>
                </a:solidFill>
              </a:rPr>
              <a:t>.</a:t>
            </a:r>
            <a:endParaRPr lang="ru-RU" sz="2400" dirty="0">
              <a:solidFill>
                <a:schemeClr val="bg2"/>
              </a:solidFill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в начало 6">
            <a:hlinkClick r:id="rId2" action="ppaction://hlinksldjump" highlightClick="1"/>
          </p:cNvPr>
          <p:cNvSpPr/>
          <p:nvPr/>
        </p:nvSpPr>
        <p:spPr>
          <a:xfrm>
            <a:off x="10599290" y="6159261"/>
            <a:ext cx="396815" cy="396815"/>
          </a:xfrm>
          <a:prstGeom prst="actionButtonBeginning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765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741872"/>
            <a:ext cx="9158227" cy="1194758"/>
          </a:xfrm>
        </p:spPr>
        <p:txBody>
          <a:bodyPr>
            <a:normAutofit fontScale="90000"/>
          </a:bodyPr>
          <a:lstStyle/>
          <a:p>
            <a:pPr lvl="0"/>
            <a:r>
              <a:rPr lang="ru-RU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Введение в программирование. Особенности </a:t>
            </a:r>
            <a:r>
              <a:rPr 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Python</a:t>
            </a:r>
            <a:endParaRPr lang="ru-RU" sz="4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100731"/>
            <a:ext cx="3932237" cy="3811588"/>
          </a:xfrm>
        </p:spPr>
        <p:txBody>
          <a:bodyPr/>
          <a:lstStyle/>
          <a:p>
            <a:pPr algn="just"/>
            <a:r>
              <a:rPr lang="en-US" sz="2200" dirty="0" smtClean="0">
                <a:solidFill>
                  <a:schemeClr val="bg1"/>
                </a:solidFill>
              </a:rPr>
              <a:t>Python </a:t>
            </a:r>
            <a:r>
              <a:rPr lang="en-US" sz="2200" dirty="0">
                <a:solidFill>
                  <a:schemeClr val="bg1"/>
                </a:solidFill>
              </a:rPr>
              <a:t>– </a:t>
            </a:r>
            <a:r>
              <a:rPr lang="ru-RU" sz="2200" dirty="0">
                <a:solidFill>
                  <a:schemeClr val="bg1"/>
                </a:solidFill>
              </a:rPr>
              <a:t>скриптовый язык программирования.</a:t>
            </a:r>
          </a:p>
          <a:p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566" y="2100731"/>
            <a:ext cx="5583028" cy="3724926"/>
          </a:xfrm>
        </p:spPr>
      </p:pic>
      <p:sp>
        <p:nvSpPr>
          <p:cNvPr id="8" name="Прямоугольник 7"/>
          <p:cNvSpPr/>
          <p:nvPr/>
        </p:nvSpPr>
        <p:spPr>
          <a:xfrm>
            <a:off x="9745530" y="5825657"/>
            <a:ext cx="17075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</a:rPr>
              <a:t>https://yandex.ru/images/</a:t>
            </a:r>
          </a:p>
        </p:txBody>
      </p:sp>
      <p:sp>
        <p:nvSpPr>
          <p:cNvPr id="9" name="Управляющая кнопка: в начало 8">
            <a:hlinkClick r:id="rId3" action="ppaction://hlinksldjump" highlightClick="1"/>
          </p:cNvPr>
          <p:cNvSpPr/>
          <p:nvPr/>
        </p:nvSpPr>
        <p:spPr>
          <a:xfrm>
            <a:off x="10599290" y="6159261"/>
            <a:ext cx="396815" cy="396815"/>
          </a:xfrm>
          <a:prstGeom prst="actionButtonBeginning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Управляющая кнопка: далее 9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1750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086927"/>
            <a:ext cx="10515600" cy="793631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Основные плюсы и минусы программирования на языке Python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122097"/>
            <a:ext cx="10515600" cy="4054865"/>
          </a:xfrm>
        </p:spPr>
        <p:txBody>
          <a:bodyPr/>
          <a:lstStyle/>
          <a:p>
            <a:pPr marL="0" indent="0">
              <a:buNone/>
            </a:pPr>
            <a:r>
              <a:rPr lang="ru-RU" b="1" dirty="0" smtClean="0">
                <a:solidFill>
                  <a:schemeClr val="bg1"/>
                </a:solidFill>
              </a:rPr>
              <a:t>Плюсы</a:t>
            </a:r>
            <a:r>
              <a:rPr lang="en-US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Простота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Обширность применения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Обширные библиотеки</a:t>
            </a:r>
          </a:p>
          <a:p>
            <a:pPr marL="0" indent="0">
              <a:buNone/>
            </a:pPr>
            <a:r>
              <a:rPr lang="ru-RU" b="1" dirty="0" smtClean="0">
                <a:solidFill>
                  <a:schemeClr val="bg1"/>
                </a:solidFill>
              </a:rPr>
              <a:t>Минусы</a:t>
            </a:r>
            <a:r>
              <a:rPr lang="en-US" b="1" dirty="0" smtClean="0">
                <a:solidFill>
                  <a:schemeClr val="bg1"/>
                </a:solidFill>
              </a:rPr>
              <a:t>:</a:t>
            </a:r>
            <a:endParaRPr lang="ru-RU" b="1" dirty="0" smtClean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Низкая скорость выполнения </a:t>
            </a:r>
            <a:r>
              <a:rPr lang="ru-RU" dirty="0" smtClean="0">
                <a:solidFill>
                  <a:schemeClr val="bg1"/>
                </a:solidFill>
              </a:rPr>
              <a:t>программ</a:t>
            </a:r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Высокое потребление </a:t>
            </a:r>
            <a:r>
              <a:rPr lang="ru-RU" dirty="0" smtClean="0">
                <a:solidFill>
                  <a:schemeClr val="bg1"/>
                </a:solidFill>
              </a:rPr>
              <a:t>памяти</a:t>
            </a: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4" name="Управляющая кнопка: в начало 3">
            <a:hlinkClick r:id="rId2" action="ppaction://hlinksldjump" highlightClick="1"/>
          </p:cNvPr>
          <p:cNvSpPr/>
          <p:nvPr/>
        </p:nvSpPr>
        <p:spPr>
          <a:xfrm>
            <a:off x="10599290" y="6159261"/>
            <a:ext cx="396815" cy="396815"/>
          </a:xfrm>
          <a:prstGeom prst="actionButtonBeginning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Управляющая кнопка: далее 4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8339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7312174" cy="1600200"/>
          </a:xfrm>
        </p:spPr>
        <p:txBody>
          <a:bodyPr>
            <a:normAutofit/>
          </a:bodyPr>
          <a:lstStyle/>
          <a:p>
            <a:r>
              <a:rPr lang="ru-RU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Вычислительный интеллект </a:t>
            </a:r>
            <a:r>
              <a:rPr lang="ru-RU" sz="4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Wolfram|Alpha</a:t>
            </a:r>
            <a:endParaRPr lang="ru-RU" sz="4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755" y="2057400"/>
            <a:ext cx="5239260" cy="3490657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767382" cy="3811588"/>
          </a:xfrm>
        </p:spPr>
        <p:txBody>
          <a:bodyPr>
            <a:normAutofit/>
          </a:bodyPr>
          <a:lstStyle/>
          <a:p>
            <a:pPr algn="just"/>
            <a:r>
              <a:rPr lang="ru-RU" sz="2200" b="1" dirty="0">
                <a:solidFill>
                  <a:schemeClr val="bg1"/>
                </a:solidFill>
              </a:rPr>
              <a:t>Wolfram|Alpha</a:t>
            </a:r>
            <a:r>
              <a:rPr lang="ru-RU" sz="2200" dirty="0">
                <a:solidFill>
                  <a:schemeClr val="bg1"/>
                </a:solidFill>
              </a:rPr>
              <a:t> — база знаний и набор вычислительных </a:t>
            </a:r>
            <a:r>
              <a:rPr lang="ru-RU" sz="2200" dirty="0" smtClean="0">
                <a:solidFill>
                  <a:schemeClr val="bg1"/>
                </a:solidFill>
              </a:rPr>
              <a:t>алгоритмов. </a:t>
            </a:r>
            <a:r>
              <a:rPr lang="ru-RU" sz="2200" dirty="0">
                <a:solidFill>
                  <a:schemeClr val="bg1"/>
                </a:solidFill>
              </a:rPr>
              <a:t>В</a:t>
            </a:r>
            <a:r>
              <a:rPr lang="ru-RU" sz="2200" dirty="0" smtClean="0">
                <a:solidFill>
                  <a:schemeClr val="bg1"/>
                </a:solidFill>
              </a:rPr>
              <a:t>ычисляет </a:t>
            </a:r>
            <a:r>
              <a:rPr lang="ru-RU" sz="2200" dirty="0">
                <a:solidFill>
                  <a:schemeClr val="bg1"/>
                </a:solidFill>
              </a:rPr>
              <a:t>ответ, основываясь на собственной базе </a:t>
            </a:r>
            <a:r>
              <a:rPr lang="ru-RU" sz="2200" dirty="0" smtClean="0">
                <a:solidFill>
                  <a:schemeClr val="bg1"/>
                </a:solidFill>
              </a:rPr>
              <a:t>знаний.</a:t>
            </a:r>
            <a:endParaRPr lang="ru-RU" sz="2200" dirty="0">
              <a:solidFill>
                <a:schemeClr val="bg1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9745530" y="5548057"/>
            <a:ext cx="17075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</a:rPr>
              <a:t>https://yandex.ru/images/</a:t>
            </a:r>
          </a:p>
        </p:txBody>
      </p:sp>
      <p:sp>
        <p:nvSpPr>
          <p:cNvPr id="7" name="Управляющая кнопка: в начало 6">
            <a:hlinkClick r:id="rId3" action="ppaction://hlinksldjump" highlightClick="1"/>
          </p:cNvPr>
          <p:cNvSpPr/>
          <p:nvPr/>
        </p:nvSpPr>
        <p:spPr>
          <a:xfrm>
            <a:off x="10599290" y="6159261"/>
            <a:ext cx="396815" cy="396815"/>
          </a:xfrm>
          <a:prstGeom prst="actionButtonBeginning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" action="ppaction://hlinkshowjump?jump=nextslide" highlightClick="1"/>
          </p:cNvPr>
          <p:cNvSpPr/>
          <p:nvPr/>
        </p:nvSpPr>
        <p:spPr>
          <a:xfrm>
            <a:off x="11122475" y="6159260"/>
            <a:ext cx="428295" cy="396815"/>
          </a:xfrm>
          <a:prstGeom prst="actionButtonForwardNex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509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6" grpId="0"/>
    </p:bldLst>
  </p:timing>
</p:sld>
</file>

<file path=ppt/theme/theme1.xml><?xml version="1.0" encoding="utf-8"?>
<a:theme xmlns:a="http://schemas.openxmlformats.org/drawingml/2006/main" name="Тема Office">
  <a:themeElements>
    <a:clrScheme name="Другая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FFFFFF"/>
      </a:hlink>
      <a:folHlink>
        <a:srgbClr val="A5A5A5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483</TotalTime>
  <Words>355</Words>
  <Application>Microsoft Office PowerPoint</Application>
  <PresentationFormat>Широкоэкранный</PresentationFormat>
  <Paragraphs>54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Тема Office</vt:lpstr>
      <vt:lpstr>Создание многофункционального калькулятора на языке программирования Python</vt:lpstr>
      <vt:lpstr>Содержание</vt:lpstr>
      <vt:lpstr>Актуальность</vt:lpstr>
      <vt:lpstr>Гипотеза</vt:lpstr>
      <vt:lpstr>Цель проекта</vt:lpstr>
      <vt:lpstr>Задачи проекта: </vt:lpstr>
      <vt:lpstr>Введение в программирование. Особенности Python</vt:lpstr>
      <vt:lpstr>Основные плюсы и минусы программирования на языке Python </vt:lpstr>
      <vt:lpstr>Вычислительный интеллект Wolfram|Alpha</vt:lpstr>
      <vt:lpstr>Функции и синтаксис Wolfram|Alpha </vt:lpstr>
      <vt:lpstr>Модули. Модуль Tkinter</vt:lpstr>
      <vt:lpstr>Технологическая карта многофункционального калькулятора</vt:lpstr>
      <vt:lpstr>Выводы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многофункционального калькулятора на языке программирования Python</dc:title>
  <dc:creator>пивандрий</dc:creator>
  <cp:lastModifiedBy>pivandriy</cp:lastModifiedBy>
  <cp:revision>40</cp:revision>
  <dcterms:created xsi:type="dcterms:W3CDTF">2021-05-16T13:45:42Z</dcterms:created>
  <dcterms:modified xsi:type="dcterms:W3CDTF">2021-12-16T10:20:22Z</dcterms:modified>
</cp:coreProperties>
</file>

<file path=docProps/thumbnail.jpeg>
</file>